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7" r:id="rId5"/>
    <p:sldId id="272" r:id="rId6"/>
    <p:sldId id="278" r:id="rId7"/>
    <p:sldId id="273" r:id="rId8"/>
    <p:sldId id="274" r:id="rId9"/>
    <p:sldId id="261" r:id="rId10"/>
    <p:sldId id="259" r:id="rId11"/>
    <p:sldId id="281" r:id="rId12"/>
    <p:sldId id="280" r:id="rId13"/>
    <p:sldId id="269" r:id="rId14"/>
    <p:sldId id="271" r:id="rId15"/>
    <p:sldId id="264" r:id="rId16"/>
    <p:sldId id="268" r:id="rId17"/>
    <p:sldId id="277" r:id="rId18"/>
    <p:sldId id="27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64847"/>
  </p:normalViewPr>
  <p:slideViewPr>
    <p:cSldViewPr snapToGrid="0" snapToObjects="1">
      <p:cViewPr>
        <p:scale>
          <a:sx n="78" d="100"/>
          <a:sy n="78" d="100"/>
        </p:scale>
        <p:origin x="656" y="23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DB374-2376-1F46-989C-A771E72EEC30}" type="datetimeFigureOut">
              <a:rPr lang="en-US" smtClean="0"/>
              <a:t>8/7/18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5191E-64C0-0942-9773-4E830C837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052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8/6=1.33</a:t>
            </a:r>
          </a:p>
          <a:p>
            <a:r>
              <a:rPr lang="en-US" dirty="0"/>
              <a:t>7/2 =3.5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191E-64C0-0942-9773-4E830C837C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37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cash-on-cash return of approximately 3X over 5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Ref: https://</a:t>
            </a:r>
            <a:r>
              <a:rPr lang="en-US" dirty="0" err="1"/>
              <a:t>www.forbes.com</a:t>
            </a:r>
            <a:r>
              <a:rPr lang="en-US" dirty="0"/>
              <a:t>/sites/</a:t>
            </a:r>
            <a:r>
              <a:rPr lang="en-US" dirty="0" err="1"/>
              <a:t>tanyaprive</a:t>
            </a:r>
            <a:r>
              <a:rPr lang="en-US" dirty="0"/>
              <a:t>/2016/04/28/what-returns-can-</a:t>
            </a:r>
            <a:r>
              <a:rPr lang="en-US" dirty="0" err="1"/>
              <a:t>i</a:t>
            </a:r>
            <a:r>
              <a:rPr lang="en-US" dirty="0"/>
              <a:t>-expect-from-startup-investing/#44efa72f7964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use it to estimate the potential IRR and cash-on-cash return of each opportunity, and determine whether you feel you will be appropriately compensated for the risk. You will need: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3-5 years of financial projections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pre-money valuation of the equity round or valuation cap of the convertible note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expected sales multiple at exit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total amount the company is raising in this round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191E-64C0-0942-9773-4E830C837C9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065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F1 score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191E-64C0-0942-9773-4E830C837C9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98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F9444-4490-1741-AEC8-DBFC309798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443B50-A491-4A4D-98A0-13EB9D612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A6CFD-4727-DA4B-813C-B13F0A7AF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4FBEC-B84E-6C46-88B2-737BE3661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2FA7A-28F8-2B42-A9BA-78619991F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00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B336F-E933-B345-AB13-659D5FA18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93E612-A136-D64E-B382-76FCCA6FF4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71E7C-F68D-AD4A-91F3-30AC58284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C6075-1BF4-9941-A1A7-1123843CA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06F63-F9FE-3A4B-9CCD-2BE23E07D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91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F4C287-139D-F34D-BC16-188144C7BB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DD612F-1B51-D248-85D7-AD827EE4EF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C0791-D374-0844-BD56-DDCB29162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891FE-2EF3-F842-B008-7523DCC86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C22F4-D25A-3E49-8246-10710ED67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5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65449-5082-094F-932F-562DA6D8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C637B-2A6C-DF4C-A5EE-A99C74240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8971FA-8ECD-F34B-A202-C0E224ACF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F371A-DF66-EF4E-A67B-BE444C214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E24D7-115B-AA45-A5C5-2AEB8E5B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98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3553-1987-E34F-978D-734D4082E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B39C6-D989-D242-9756-EF33BD9F7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5A462-57DA-DA4D-BA3B-0E94F8E4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192DB-783B-C54A-BCB7-66173244E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F2E5F-8B7B-E844-8112-145681BDF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46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48B3F-8640-6640-A7D9-7942A766C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BE35A-5BB4-354A-B926-7E51D96E17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2BB4DC-889A-2D4C-B05B-830CBDACA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494CA-8DD6-164C-B1B7-4EE82C772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117CA1-10BB-AB4F-B591-CBB05CC09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41033-783A-7D45-AA06-D180D0DBE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92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C720F-C531-D744-84D7-40FEADC8F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89D6A-FB3F-2D49-ADDD-F3159E149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366BA0-1F61-2D40-9891-EB01EEB8D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EF3D8-688F-AA48-B40B-7DAEE67B2D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53F758-72D5-FE46-83B9-484EB2B08B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0F2FF4-00B6-8F4B-B2B0-50D3ABB4B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F9E7D1-2ABE-A442-B088-C93644010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B5DA44-A08F-5E4B-9370-63879540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93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9633A-355B-FD48-9B42-EECF62A3F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48783F-76AA-8244-9268-FF0A54135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A9F1F-0443-CC4E-8930-5F2B2BA9F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F40C55-E9A7-6545-963F-48B2A946F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68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88D1C6-294D-5C4D-B43F-37D8205BA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C2693B-6B15-ED45-8FAD-7D5683A8A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254C4-DC83-A440-BD28-75F516C18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6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C1F29-A4EC-6A46-9CCC-E5A3FC7AD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47FD7-B189-8B46-8B16-A72642890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41C61-1AF8-0A4E-83BC-4AF4BCB96D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820E9-A7AC-7440-A797-A196E0A5C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27557-7DB4-0341-8609-79FC452C6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98FC41-7034-8C43-9EFD-298FB0F74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27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D877F-BD35-0E4E-9F36-FE2C424CB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4F671F-2B5F-9F4F-BF51-DEF54946DC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CF180D-19A2-484D-944B-46BA630D49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99A93-FC30-4F45-B2A0-7939440D2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94759-DA8B-824A-B07C-006EE9B4C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7077A-CA0E-9E44-8BBD-78817306D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877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7FA035-BA1E-B84B-B95C-E2C7811FE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57661-5CED-6840-BC90-758870020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DCD5A-FC75-FD42-82F9-9A24ACE34B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D55B7-D939-4D47-BD1C-1428DC87E2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6BA00-46F1-A549-A630-30A54668DA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23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0C775-0E3E-7D4E-B77B-08B2DBBC34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8910"/>
            <a:ext cx="9144000" cy="2387600"/>
          </a:xfrm>
        </p:spPr>
        <p:txBody>
          <a:bodyPr/>
          <a:lstStyle/>
          <a:p>
            <a:r>
              <a:rPr lang="en-US" dirty="0"/>
              <a:t>Classification of start-ups using supervised Learning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F8A28B-AC61-FA40-9B44-9818087D7B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68082"/>
            <a:ext cx="9144000" cy="1655762"/>
          </a:xfrm>
        </p:spPr>
        <p:txBody>
          <a:bodyPr/>
          <a:lstStyle/>
          <a:p>
            <a:r>
              <a:rPr lang="en-US" dirty="0"/>
              <a:t>Carolina Gonzalez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341B26-7859-7848-87ED-945210ADA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283" y="3380873"/>
            <a:ext cx="2341814" cy="324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82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FAF5-805B-354B-B83D-1FC104A4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BF057B-203C-7B4B-A2CD-E6A95874E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635714A-BC7F-8F49-973A-4379F7A8D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56841"/>
              </p:ext>
            </p:extLst>
          </p:nvPr>
        </p:nvGraphicFramePr>
        <p:xfrm>
          <a:off x="761606" y="2207193"/>
          <a:ext cx="4697092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0299">
                  <a:extLst>
                    <a:ext uri="{9D8B030D-6E8A-4147-A177-3AD203B41FA5}">
                      <a16:colId xmlns:a16="http://schemas.microsoft.com/office/drawing/2014/main" val="3059447474"/>
                    </a:ext>
                  </a:extLst>
                </a:gridCol>
                <a:gridCol w="1159329">
                  <a:extLst>
                    <a:ext uri="{9D8B030D-6E8A-4147-A177-3AD203B41FA5}">
                      <a16:colId xmlns:a16="http://schemas.microsoft.com/office/drawing/2014/main" val="1919213338"/>
                    </a:ext>
                  </a:extLst>
                </a:gridCol>
                <a:gridCol w="1137464">
                  <a:extLst>
                    <a:ext uri="{9D8B030D-6E8A-4147-A177-3AD203B41FA5}">
                      <a16:colId xmlns:a16="http://schemas.microsoft.com/office/drawing/2014/main" val="11810546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Auc_test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Auc_train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661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 Regression Normalized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589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692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Gradient Boosting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18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Support Vector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13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79254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A28B33D-5781-A34F-A2FF-5F1D0E5DB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982382"/>
              </p:ext>
            </p:extLst>
          </p:nvPr>
        </p:nvGraphicFramePr>
        <p:xfrm>
          <a:off x="6096000" y="2207193"/>
          <a:ext cx="4572001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5347">
                  <a:extLst>
                    <a:ext uri="{9D8B030D-6E8A-4147-A177-3AD203B41FA5}">
                      <a16:colId xmlns:a16="http://schemas.microsoft.com/office/drawing/2014/main" val="3059447474"/>
                    </a:ext>
                  </a:extLst>
                </a:gridCol>
                <a:gridCol w="1037196">
                  <a:extLst>
                    <a:ext uri="{9D8B030D-6E8A-4147-A177-3AD203B41FA5}">
                      <a16:colId xmlns:a16="http://schemas.microsoft.com/office/drawing/2014/main" val="1919213338"/>
                    </a:ext>
                  </a:extLst>
                </a:gridCol>
                <a:gridCol w="1099458">
                  <a:extLst>
                    <a:ext uri="{9D8B030D-6E8A-4147-A177-3AD203B41FA5}">
                      <a16:colId xmlns:a16="http://schemas.microsoft.com/office/drawing/2014/main" val="11810546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Auc_test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Auc_train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661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 Regression Normalized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589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692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Gradient Boosting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18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Support Vector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13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79254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0FE0BDC-5F08-D248-B6CE-DE8B767651FA}"/>
              </a:ext>
            </a:extLst>
          </p:cNvPr>
          <p:cNvSpPr txBox="1"/>
          <p:nvPr/>
        </p:nvSpPr>
        <p:spPr>
          <a:xfrm>
            <a:off x="2120138" y="1666876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Acquisition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67E455-65D4-6544-A7FC-6710A88D1F5E}"/>
              </a:ext>
            </a:extLst>
          </p:cNvPr>
          <p:cNvSpPr txBox="1"/>
          <p:nvPr/>
        </p:nvSpPr>
        <p:spPr>
          <a:xfrm>
            <a:off x="7828424" y="1724133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IPO Models</a:t>
            </a:r>
          </a:p>
        </p:txBody>
      </p:sp>
    </p:spTree>
    <p:extLst>
      <p:ext uri="{BB962C8B-B14F-4D97-AF65-F5344CB8AC3E}">
        <p14:creationId xmlns:p14="http://schemas.microsoft.com/office/powerpoint/2010/main" val="2670683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FAF5-805B-354B-B83D-1FC104A4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IPO: investing use case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BF057B-203C-7B4B-A2CD-E6A95874E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5877AE7B-5CE0-1845-9868-FB6532E7D9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1653909"/>
              </p:ext>
            </p:extLst>
          </p:nvPr>
        </p:nvGraphicFramePr>
        <p:xfrm>
          <a:off x="3661611" y="3735459"/>
          <a:ext cx="4868778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926">
                  <a:extLst>
                    <a:ext uri="{9D8B030D-6E8A-4147-A177-3AD203B41FA5}">
                      <a16:colId xmlns:a16="http://schemas.microsoft.com/office/drawing/2014/main" val="3558245633"/>
                    </a:ext>
                  </a:extLst>
                </a:gridCol>
                <a:gridCol w="1622926">
                  <a:extLst>
                    <a:ext uri="{9D8B030D-6E8A-4147-A177-3AD203B41FA5}">
                      <a16:colId xmlns:a16="http://schemas.microsoft.com/office/drawing/2014/main" val="3207663975"/>
                    </a:ext>
                  </a:extLst>
                </a:gridCol>
                <a:gridCol w="1622926">
                  <a:extLst>
                    <a:ext uri="{9D8B030D-6E8A-4147-A177-3AD203B41FA5}">
                      <a16:colId xmlns:a16="http://schemas.microsoft.com/office/drawing/2014/main" val="3448503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Classified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Classified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27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negatives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positives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17424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CED2625-261A-9245-AD4C-8CC9F6F5C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00260"/>
              </p:ext>
            </p:extLst>
          </p:nvPr>
        </p:nvGraphicFramePr>
        <p:xfrm>
          <a:off x="2032000" y="1898677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02929024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3466126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9853899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1491933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12507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62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635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83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Avg./Total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64567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64992D0-C1F6-4B4E-9838-9FC0BE005E4D}"/>
              </a:ext>
            </a:extLst>
          </p:cNvPr>
          <p:cNvSpPr txBox="1"/>
          <p:nvPr/>
        </p:nvSpPr>
        <p:spPr>
          <a:xfrm>
            <a:off x="5247755" y="5493778"/>
            <a:ext cx="169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Threshold= 0.34</a:t>
            </a:r>
          </a:p>
        </p:txBody>
      </p:sp>
    </p:spTree>
    <p:extLst>
      <p:ext uri="{BB962C8B-B14F-4D97-AF65-F5344CB8AC3E}">
        <p14:creationId xmlns:p14="http://schemas.microsoft.com/office/powerpoint/2010/main" val="2912382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FAF5-805B-354B-B83D-1FC104A4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AC: investing use case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BF057B-203C-7B4B-A2CD-E6A95874E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5877AE7B-5CE0-1845-9868-FB6532E7D9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7347636"/>
              </p:ext>
            </p:extLst>
          </p:nvPr>
        </p:nvGraphicFramePr>
        <p:xfrm>
          <a:off x="3661611" y="3735459"/>
          <a:ext cx="4868778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926">
                  <a:extLst>
                    <a:ext uri="{9D8B030D-6E8A-4147-A177-3AD203B41FA5}">
                      <a16:colId xmlns:a16="http://schemas.microsoft.com/office/drawing/2014/main" val="3558245633"/>
                    </a:ext>
                  </a:extLst>
                </a:gridCol>
                <a:gridCol w="1622926">
                  <a:extLst>
                    <a:ext uri="{9D8B030D-6E8A-4147-A177-3AD203B41FA5}">
                      <a16:colId xmlns:a16="http://schemas.microsoft.com/office/drawing/2014/main" val="3207663975"/>
                    </a:ext>
                  </a:extLst>
                </a:gridCol>
                <a:gridCol w="1622926">
                  <a:extLst>
                    <a:ext uri="{9D8B030D-6E8A-4147-A177-3AD203B41FA5}">
                      <a16:colId xmlns:a16="http://schemas.microsoft.com/office/drawing/2014/main" val="3448503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Classified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Classified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27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negatives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positives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17424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CED2625-261A-9245-AD4C-8CC9F6F5CF62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1898677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02929024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3466126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9853899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1491933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12507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62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635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83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Avg./Total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64567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64992D0-C1F6-4B4E-9838-9FC0BE005E4D}"/>
              </a:ext>
            </a:extLst>
          </p:cNvPr>
          <p:cNvSpPr txBox="1"/>
          <p:nvPr/>
        </p:nvSpPr>
        <p:spPr>
          <a:xfrm>
            <a:off x="5247755" y="5493778"/>
            <a:ext cx="169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Threshold= 0.46</a:t>
            </a:r>
          </a:p>
        </p:txBody>
      </p:sp>
    </p:spTree>
    <p:extLst>
      <p:ext uri="{BB962C8B-B14F-4D97-AF65-F5344CB8AC3E}">
        <p14:creationId xmlns:p14="http://schemas.microsoft.com/office/powerpoint/2010/main" val="685868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FAF5-805B-354B-B83D-1FC104A4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AC: filtering use case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BF057B-203C-7B4B-A2CD-E6A95874E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5877AE7B-5CE0-1845-9868-FB6532E7D9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2546073"/>
              </p:ext>
            </p:extLst>
          </p:nvPr>
        </p:nvGraphicFramePr>
        <p:xfrm>
          <a:off x="3661611" y="3735459"/>
          <a:ext cx="4868778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926">
                  <a:extLst>
                    <a:ext uri="{9D8B030D-6E8A-4147-A177-3AD203B41FA5}">
                      <a16:colId xmlns:a16="http://schemas.microsoft.com/office/drawing/2014/main" val="3558245633"/>
                    </a:ext>
                  </a:extLst>
                </a:gridCol>
                <a:gridCol w="1622926">
                  <a:extLst>
                    <a:ext uri="{9D8B030D-6E8A-4147-A177-3AD203B41FA5}">
                      <a16:colId xmlns:a16="http://schemas.microsoft.com/office/drawing/2014/main" val="3207663975"/>
                    </a:ext>
                  </a:extLst>
                </a:gridCol>
                <a:gridCol w="1622926">
                  <a:extLst>
                    <a:ext uri="{9D8B030D-6E8A-4147-A177-3AD203B41FA5}">
                      <a16:colId xmlns:a16="http://schemas.microsoft.com/office/drawing/2014/main" val="3448503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Classified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Classified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27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negatives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positives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17424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CED2625-261A-9245-AD4C-8CC9F6F5C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023011"/>
              </p:ext>
            </p:extLst>
          </p:nvPr>
        </p:nvGraphicFramePr>
        <p:xfrm>
          <a:off x="2032000" y="1898677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02929024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3466126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9853899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1491933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12507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62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635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83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Avg./Total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64567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64992D0-C1F6-4B4E-9838-9FC0BE005E4D}"/>
              </a:ext>
            </a:extLst>
          </p:cNvPr>
          <p:cNvSpPr txBox="1"/>
          <p:nvPr/>
        </p:nvSpPr>
        <p:spPr>
          <a:xfrm>
            <a:off x="5247755" y="5493778"/>
            <a:ext cx="169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Threshold= 0.17</a:t>
            </a:r>
          </a:p>
        </p:txBody>
      </p:sp>
    </p:spTree>
    <p:extLst>
      <p:ext uri="{BB962C8B-B14F-4D97-AF65-F5344CB8AC3E}">
        <p14:creationId xmlns:p14="http://schemas.microsoft.com/office/powerpoint/2010/main" val="2327532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FAF5-805B-354B-B83D-1FC104A4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IPO: filtering use case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BF057B-203C-7B4B-A2CD-E6A95874E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5877AE7B-5CE0-1845-9868-FB6532E7D9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1181810"/>
              </p:ext>
            </p:extLst>
          </p:nvPr>
        </p:nvGraphicFramePr>
        <p:xfrm>
          <a:off x="3661611" y="3735459"/>
          <a:ext cx="4868778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926">
                  <a:extLst>
                    <a:ext uri="{9D8B030D-6E8A-4147-A177-3AD203B41FA5}">
                      <a16:colId xmlns:a16="http://schemas.microsoft.com/office/drawing/2014/main" val="3558245633"/>
                    </a:ext>
                  </a:extLst>
                </a:gridCol>
                <a:gridCol w="1622926">
                  <a:extLst>
                    <a:ext uri="{9D8B030D-6E8A-4147-A177-3AD203B41FA5}">
                      <a16:colId xmlns:a16="http://schemas.microsoft.com/office/drawing/2014/main" val="3207663975"/>
                    </a:ext>
                  </a:extLst>
                </a:gridCol>
                <a:gridCol w="1622926">
                  <a:extLst>
                    <a:ext uri="{9D8B030D-6E8A-4147-A177-3AD203B41FA5}">
                      <a16:colId xmlns:a16="http://schemas.microsoft.com/office/drawing/2014/main" val="3448503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Classified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Classified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27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negatives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positives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17424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CED2625-261A-9245-AD4C-8CC9F6F5C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620323"/>
              </p:ext>
            </p:extLst>
          </p:nvPr>
        </p:nvGraphicFramePr>
        <p:xfrm>
          <a:off x="2032000" y="1898677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02929024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3466126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9853899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1491933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12507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62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635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83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Avg./Total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64567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64992D0-C1F6-4B4E-9838-9FC0BE005E4D}"/>
              </a:ext>
            </a:extLst>
          </p:cNvPr>
          <p:cNvSpPr txBox="1"/>
          <p:nvPr/>
        </p:nvSpPr>
        <p:spPr>
          <a:xfrm>
            <a:off x="5247755" y="5493778"/>
            <a:ext cx="169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Threshold= 0.06</a:t>
            </a:r>
          </a:p>
        </p:txBody>
      </p:sp>
    </p:spTree>
    <p:extLst>
      <p:ext uri="{BB962C8B-B14F-4D97-AF65-F5344CB8AC3E}">
        <p14:creationId xmlns:p14="http://schemas.microsoft.com/office/powerpoint/2010/main" val="2041007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3CD88-02E1-8B4C-9962-81101B9A0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45"/>
            <a:ext cx="10515600" cy="1325563"/>
          </a:xfrm>
        </p:spPr>
        <p:txBody>
          <a:bodyPr/>
          <a:lstStyle/>
          <a:p>
            <a:r>
              <a:rPr lang="en-US" dirty="0"/>
              <a:t> Parameters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421EA6-D7DE-F94C-BEF6-33398B916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6690C7-5743-AE49-AC4B-F1D32E66A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194" y="433137"/>
            <a:ext cx="8060874" cy="642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64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3CD88-02E1-8B4C-9962-81101B9A0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45"/>
            <a:ext cx="10515600" cy="1325563"/>
          </a:xfrm>
        </p:spPr>
        <p:txBody>
          <a:bodyPr/>
          <a:lstStyle/>
          <a:p>
            <a:r>
              <a:rPr lang="en-US" dirty="0"/>
              <a:t> Parameters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421EA6-D7DE-F94C-BEF6-33398B916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70484F-5F7A-674E-997F-E85E867FE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515" y="504366"/>
            <a:ext cx="7775268" cy="619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033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3CD88-02E1-8B4C-9962-81101B9A0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45"/>
            <a:ext cx="10515600" cy="1325563"/>
          </a:xfrm>
        </p:spPr>
        <p:txBody>
          <a:bodyPr/>
          <a:lstStyle/>
          <a:p>
            <a:r>
              <a:rPr lang="en-US" dirty="0"/>
              <a:t> Parameters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421EA6-D7DE-F94C-BEF6-33398B916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67AC21-EB71-984D-AF7E-F1CE34E8E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846" y="604156"/>
            <a:ext cx="7846306" cy="625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93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83BE7-18AE-0143-BC4E-222CCA1DB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invest without further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337C7-5BC6-FE4D-B276-CDE172798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Maximize precision.</a:t>
            </a:r>
          </a:p>
        </p:txBody>
      </p:sp>
    </p:spTree>
    <p:extLst>
      <p:ext uri="{BB962C8B-B14F-4D97-AF65-F5344CB8AC3E}">
        <p14:creationId xmlns:p14="http://schemas.microsoft.com/office/powerpoint/2010/main" val="2583702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04900-BA66-4E46-8291-91487486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257CE-03B3-3340-8270-B6C2AD26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 evaluates the classification of start-ups between: </a:t>
            </a:r>
          </a:p>
          <a:p>
            <a:pPr lvl="1"/>
            <a:r>
              <a:rPr lang="en-US" dirty="0"/>
              <a:t>Acquired	</a:t>
            </a:r>
          </a:p>
          <a:p>
            <a:pPr lvl="1"/>
            <a:r>
              <a:rPr lang="en-US" dirty="0"/>
              <a:t>IPO</a:t>
            </a:r>
          </a:p>
          <a:p>
            <a:pPr lvl="1"/>
            <a:r>
              <a:rPr lang="en-US" dirty="0"/>
              <a:t>Other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 This model could help:</a:t>
            </a:r>
          </a:p>
          <a:p>
            <a:pPr lvl="1"/>
            <a:r>
              <a:rPr lang="en-US" dirty="0"/>
              <a:t>Investors: prioritize start-ups for funding evaluation </a:t>
            </a:r>
          </a:p>
          <a:p>
            <a:pPr lvl="1"/>
            <a:r>
              <a:rPr lang="en-US" dirty="0"/>
              <a:t>Start-up employees: evaluate the likelihood of shares maturing </a:t>
            </a:r>
          </a:p>
          <a:p>
            <a:pPr lvl="1"/>
            <a:r>
              <a:rPr lang="en-US" dirty="0"/>
              <a:t>Entrepreneurs: review of potential exit strategies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094C33-5E90-7A40-AA29-038484C39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66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CEB4-1FD4-0542-A81D-7520159B1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D9D8D-114C-414B-B0DD-152C65B6A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76" y="1690688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data used was collected by </a:t>
            </a:r>
            <a:r>
              <a:rPr lang="en-US" dirty="0" err="1"/>
              <a:t>Crunchbase</a:t>
            </a:r>
            <a:r>
              <a:rPr lang="en-US" dirty="0"/>
              <a:t> </a:t>
            </a:r>
          </a:p>
          <a:p>
            <a:r>
              <a:rPr lang="en-US" dirty="0"/>
              <a:t>Data up to 2013 for start-ups in the US</a:t>
            </a:r>
          </a:p>
          <a:p>
            <a:r>
              <a:rPr lang="en-US" dirty="0"/>
              <a:t>Considered companies 5+ years old</a:t>
            </a:r>
          </a:p>
          <a:p>
            <a:r>
              <a:rPr lang="en-US" dirty="0"/>
              <a:t>Acquired 12.3%, IPO 2.4%</a:t>
            </a:r>
          </a:p>
          <a:p>
            <a:r>
              <a:rPr lang="en-US" dirty="0"/>
              <a:t>Features considered:</a:t>
            </a:r>
          </a:p>
          <a:p>
            <a:pPr lvl="1"/>
            <a:r>
              <a:rPr lang="en-US" dirty="0"/>
              <a:t>Average annual inflation year that company was founded</a:t>
            </a:r>
          </a:p>
          <a:p>
            <a:pPr lvl="1"/>
            <a:r>
              <a:rPr lang="en-US" dirty="0"/>
              <a:t>Month founded</a:t>
            </a:r>
          </a:p>
          <a:p>
            <a:pPr lvl="1"/>
            <a:r>
              <a:rPr lang="en-US" dirty="0"/>
              <a:t>Company category</a:t>
            </a:r>
          </a:p>
          <a:p>
            <a:pPr lvl="1"/>
            <a:r>
              <a:rPr lang="en-US" dirty="0"/>
              <a:t>State founded</a:t>
            </a:r>
          </a:p>
          <a:p>
            <a:pPr lvl="1"/>
            <a:r>
              <a:rPr lang="en-US" dirty="0"/>
              <a:t>Inflation adjusted raised amounts from </a:t>
            </a:r>
            <a:r>
              <a:rPr lang="en-US" dirty="0" err="1"/>
              <a:t>crowdfounding</a:t>
            </a:r>
            <a:r>
              <a:rPr lang="en-US" dirty="0"/>
              <a:t> and angel investors</a:t>
            </a:r>
          </a:p>
          <a:p>
            <a:pPr lvl="1"/>
            <a:r>
              <a:rPr lang="en-US" dirty="0"/>
              <a:t>Time (days) in operation at the time first founding was raised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6A4DD786-189F-6643-A8D4-F0B84A917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64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FAF5-805B-354B-B83D-1FC104A4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BF057B-203C-7B4B-A2CD-E6A95874E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2D005A1-A9BF-A842-ACCB-544175034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1480870"/>
            <a:ext cx="4713514" cy="49256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2862E4-47BF-404A-A8D4-7C4A4D7D2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16" y="1480870"/>
            <a:ext cx="4925698" cy="492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13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4DA7B-18C8-0147-9FF4-96456B057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 selected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E34BE-83F9-EE40-9476-076A34B31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5017"/>
            <a:ext cx="5121729" cy="4351338"/>
          </a:xfrm>
        </p:spPr>
        <p:txBody>
          <a:bodyPr/>
          <a:lstStyle/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High AUC</a:t>
            </a:r>
          </a:p>
          <a:p>
            <a:pPr lvl="1"/>
            <a:r>
              <a:rPr lang="en-US" dirty="0"/>
              <a:t>Interpretable</a:t>
            </a:r>
          </a:p>
          <a:p>
            <a:pPr lvl="1"/>
            <a:r>
              <a:rPr lang="en-US" dirty="0"/>
              <a:t>Scalable</a:t>
            </a:r>
          </a:p>
          <a:p>
            <a:pPr lvl="1"/>
            <a:r>
              <a:rPr lang="en-US" dirty="0"/>
              <a:t>Not overfitted</a:t>
            </a:r>
          </a:p>
          <a:p>
            <a:r>
              <a:rPr lang="en-US" dirty="0"/>
              <a:t>Lasso regularization, C = 0.1</a:t>
            </a:r>
          </a:p>
          <a:p>
            <a:r>
              <a:rPr lang="en-US" dirty="0"/>
              <a:t>Threshold selected to maximize Precision</a:t>
            </a:r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497E8F-396B-8640-88E1-A29EF078F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AE7EE2D-2B6D-894A-8D04-337F6CC53C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867329"/>
              </p:ext>
            </p:extLst>
          </p:nvPr>
        </p:nvGraphicFramePr>
        <p:xfrm>
          <a:off x="6450145" y="975994"/>
          <a:ext cx="4413438" cy="1926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231">
                  <a:extLst>
                    <a:ext uri="{9D8B030D-6E8A-4147-A177-3AD203B41FA5}">
                      <a16:colId xmlns:a16="http://schemas.microsoft.com/office/drawing/2014/main" val="3536978281"/>
                    </a:ext>
                  </a:extLst>
                </a:gridCol>
                <a:gridCol w="1219115">
                  <a:extLst>
                    <a:ext uri="{9D8B030D-6E8A-4147-A177-3AD203B41FA5}">
                      <a16:colId xmlns:a16="http://schemas.microsoft.com/office/drawing/2014/main" val="3870376549"/>
                    </a:ext>
                  </a:extLst>
                </a:gridCol>
                <a:gridCol w="1600092">
                  <a:extLst>
                    <a:ext uri="{9D8B030D-6E8A-4147-A177-3AD203B41FA5}">
                      <a16:colId xmlns:a16="http://schemas.microsoft.com/office/drawing/2014/main" val="1266927886"/>
                    </a:ext>
                  </a:extLst>
                </a:gridCol>
              </a:tblGrid>
              <a:tr h="4433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IPO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624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Auc_test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495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Auc_train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480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Threshold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826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Precision, avg.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93835"/>
                  </a:ext>
                </a:extLst>
              </a:tr>
            </a:tbl>
          </a:graphicData>
        </a:graphic>
      </p:graphicFrame>
      <p:graphicFrame>
        <p:nvGraphicFramePr>
          <p:cNvPr id="9" name="Content Placeholder 12">
            <a:extLst>
              <a:ext uri="{FF2B5EF4-FFF2-40B4-BE49-F238E27FC236}">
                <a16:creationId xmlns:a16="http://schemas.microsoft.com/office/drawing/2014/main" id="{523D2A0F-D80B-9744-838E-5DB58A8E1B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7249183"/>
              </p:ext>
            </p:extLst>
          </p:nvPr>
        </p:nvGraphicFramePr>
        <p:xfrm>
          <a:off x="6393959" y="3294629"/>
          <a:ext cx="418695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2998">
                  <a:extLst>
                    <a:ext uri="{9D8B030D-6E8A-4147-A177-3AD203B41FA5}">
                      <a16:colId xmlns:a16="http://schemas.microsoft.com/office/drawing/2014/main" val="3558245633"/>
                    </a:ext>
                  </a:extLst>
                </a:gridCol>
                <a:gridCol w="1258305">
                  <a:extLst>
                    <a:ext uri="{9D8B030D-6E8A-4147-A177-3AD203B41FA5}">
                      <a16:colId xmlns:a16="http://schemas.microsoft.com/office/drawing/2014/main" val="3207663975"/>
                    </a:ext>
                  </a:extLst>
                </a:gridCol>
                <a:gridCol w="1395652">
                  <a:extLst>
                    <a:ext uri="{9D8B030D-6E8A-4147-A177-3AD203B41FA5}">
                      <a16:colId xmlns:a16="http://schemas.microsoft.com/office/drawing/2014/main" val="3448503187"/>
                    </a:ext>
                  </a:extLst>
                </a:gridCol>
              </a:tblGrid>
              <a:tr h="580068">
                <a:tc>
                  <a:txBody>
                    <a:bodyPr/>
                    <a:lstStyle/>
                    <a:p>
                      <a:r>
                        <a:rPr lang="en-US" dirty="0"/>
                        <a:t>Acquired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Classified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Classified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275798"/>
                  </a:ext>
                </a:extLst>
              </a:tr>
              <a:tr h="336071">
                <a:tc>
                  <a:txBody>
                    <a:bodyPr/>
                    <a:lstStyle/>
                    <a:p>
                      <a:r>
                        <a:rPr lang="en-US" dirty="0"/>
                        <a:t>True negatives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75467"/>
                  </a:ext>
                </a:extLst>
              </a:tr>
              <a:tr h="336071">
                <a:tc>
                  <a:txBody>
                    <a:bodyPr/>
                    <a:lstStyle/>
                    <a:p>
                      <a:r>
                        <a:rPr lang="en-US" dirty="0"/>
                        <a:t>True positives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174249"/>
                  </a:ext>
                </a:extLst>
              </a:tr>
            </a:tbl>
          </a:graphicData>
        </a:graphic>
      </p:graphicFrame>
      <p:graphicFrame>
        <p:nvGraphicFramePr>
          <p:cNvPr id="10" name="Content Placeholder 12">
            <a:extLst>
              <a:ext uri="{FF2B5EF4-FFF2-40B4-BE49-F238E27FC236}">
                <a16:creationId xmlns:a16="http://schemas.microsoft.com/office/drawing/2014/main" id="{1461561F-5025-2C4D-8869-428CC4CDE6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5718193"/>
              </p:ext>
            </p:extLst>
          </p:nvPr>
        </p:nvGraphicFramePr>
        <p:xfrm>
          <a:off x="6393959" y="5034301"/>
          <a:ext cx="4186955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5819">
                  <a:extLst>
                    <a:ext uri="{9D8B030D-6E8A-4147-A177-3AD203B41FA5}">
                      <a16:colId xmlns:a16="http://schemas.microsoft.com/office/drawing/2014/main" val="3558245633"/>
                    </a:ext>
                  </a:extLst>
                </a:gridCol>
                <a:gridCol w="1245865">
                  <a:extLst>
                    <a:ext uri="{9D8B030D-6E8A-4147-A177-3AD203B41FA5}">
                      <a16:colId xmlns:a16="http://schemas.microsoft.com/office/drawing/2014/main" val="3207663975"/>
                    </a:ext>
                  </a:extLst>
                </a:gridCol>
                <a:gridCol w="1355271">
                  <a:extLst>
                    <a:ext uri="{9D8B030D-6E8A-4147-A177-3AD203B41FA5}">
                      <a16:colId xmlns:a16="http://schemas.microsoft.com/office/drawing/2014/main" val="3448503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Classified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Classified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27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negatives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positives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174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1688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5C356A9-2153-8C4D-B9DF-9A97B7CC6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55170"/>
            <a:ext cx="6096000" cy="6188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5B2281-352D-CB44-B312-0776DEC17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8214"/>
            <a:ext cx="6096000" cy="644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9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F938D-5B8D-5146-944F-8BFC6C56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720BB-1681-9342-A03D-A810FEFE5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logistic model better than the baseline was developed to classify start-ups 5+ years old into:</a:t>
            </a:r>
          </a:p>
          <a:p>
            <a:pPr lvl="1"/>
            <a:r>
              <a:rPr lang="en-US" dirty="0"/>
              <a:t>Acquired</a:t>
            </a:r>
          </a:p>
          <a:p>
            <a:pPr lvl="1"/>
            <a:r>
              <a:rPr lang="en-US" dirty="0"/>
              <a:t>IPO</a:t>
            </a:r>
          </a:p>
          <a:p>
            <a:r>
              <a:rPr lang="en-US" dirty="0"/>
              <a:t>Insights for main contributing variables were extracted.</a:t>
            </a:r>
          </a:p>
          <a:p>
            <a:r>
              <a:rPr lang="en-US" dirty="0"/>
              <a:t>Future work:</a:t>
            </a:r>
          </a:p>
          <a:p>
            <a:pPr lvl="1"/>
            <a:r>
              <a:rPr lang="en-US" dirty="0"/>
              <a:t>Include more data from recent years</a:t>
            </a:r>
          </a:p>
          <a:p>
            <a:pPr lvl="1"/>
            <a:r>
              <a:rPr lang="en-US" dirty="0"/>
              <a:t>Look at the effect of </a:t>
            </a:r>
            <a:r>
              <a:rPr lang="en-US" dirty="0" err="1"/>
              <a:t>crowdfounding</a:t>
            </a:r>
            <a:r>
              <a:rPr lang="en-US" dirty="0"/>
              <a:t> on the evolution of companies.</a:t>
            </a:r>
          </a:p>
          <a:p>
            <a:pPr lvl="1"/>
            <a:r>
              <a:rPr lang="en-US" dirty="0"/>
              <a:t>More data for IPO companies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55D155-3F2E-2E46-B76B-A47A159E0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51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1E568-410B-0141-B3F9-A6418250C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871" y="274909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5757"/>
                </a:solidFill>
              </a:rPr>
              <a:t>Questions 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05F39C-1D47-1E4C-93C6-D3DAE4A86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13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C580B-7CBF-584E-95F6-D7B4AF870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 evaluation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00B34A-C3A1-DC48-A923-76F410614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EDE733-DF75-D64C-AE4F-406B940A9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53123"/>
            <a:ext cx="4592053" cy="47479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40936-0870-D94C-91AD-614531093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53123"/>
            <a:ext cx="4592053" cy="474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46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10174</TotalTime>
  <Words>580</Words>
  <Application>Microsoft Macintosh PowerPoint</Application>
  <PresentationFormat>Widescreen</PresentationFormat>
  <Paragraphs>257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Classification of start-ups using supervised Learning </vt:lpstr>
      <vt:lpstr>Business Case</vt:lpstr>
      <vt:lpstr>The Data</vt:lpstr>
      <vt:lpstr>Model Selection</vt:lpstr>
      <vt:lpstr>The model selected</vt:lpstr>
      <vt:lpstr>PowerPoint Presentation</vt:lpstr>
      <vt:lpstr>Conclusion</vt:lpstr>
      <vt:lpstr>Questions ?</vt:lpstr>
      <vt:lpstr>Threshold evaluation</vt:lpstr>
      <vt:lpstr>Model Selection</vt:lpstr>
      <vt:lpstr>Metrics IPO: investing use case</vt:lpstr>
      <vt:lpstr>Metrics AC: investing use case</vt:lpstr>
      <vt:lpstr>Metrics AC: filtering use case</vt:lpstr>
      <vt:lpstr>Metrics IPO: filtering use case</vt:lpstr>
      <vt:lpstr> Parameters</vt:lpstr>
      <vt:lpstr> Parameters</vt:lpstr>
      <vt:lpstr> Parameters</vt:lpstr>
      <vt:lpstr>Use case: invest without further review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of start-ups using Supervised Learning </dc:title>
  <dc:creator>Carolina Gonzalez</dc:creator>
  <cp:lastModifiedBy>Carolina Gonzalez</cp:lastModifiedBy>
  <cp:revision>40</cp:revision>
  <dcterms:created xsi:type="dcterms:W3CDTF">2018-07-31T21:58:43Z</dcterms:created>
  <dcterms:modified xsi:type="dcterms:W3CDTF">2018-08-07T23:33:02Z</dcterms:modified>
</cp:coreProperties>
</file>